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67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0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3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48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5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1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45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E52F-C829-4F05-A663-480096E0959E}" type="datetimeFigureOut">
              <a:rPr lang="fr-FR" smtClean="0"/>
              <a:t>23/02/2026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AFDF-879A-4F0E-8093-952A68ED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576789"/>
              </p:ext>
            </p:extLst>
          </p:nvPr>
        </p:nvGraphicFramePr>
        <p:xfrm>
          <a:off x="3535159" y="1290153"/>
          <a:ext cx="5227841" cy="3735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220"/>
                <a:gridCol w="3183621"/>
              </a:tblGrid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538 360,27 €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695 088,50 €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876 800,01 €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2023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372 948,31 €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2024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926 927,60 €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2025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1 135 135,70 €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fr-FR" sz="30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0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4 545 260,39 €</a:t>
                      </a:r>
                      <a:endParaRPr lang="fr-FR" sz="3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850866" y="486834"/>
            <a:ext cx="64556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Montants des investissements 2020-2026</a:t>
            </a:r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2527300" y="173615"/>
            <a:ext cx="65362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Travaux investissements 2020-2026</a:t>
            </a:r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142" y="907472"/>
            <a:ext cx="2362200" cy="17716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0135" y="2959007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Rénovation église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32" y="612197"/>
            <a:ext cx="3149600" cy="2362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75510" y="2974397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 médiathèque, 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mobilier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et informatique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43" y="607912"/>
            <a:ext cx="3175741" cy="239173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908172" y="2974397"/>
            <a:ext cx="3629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Rénovation énergétique de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l'ancien</a:t>
            </a:r>
          </a:p>
          <a:p>
            <a:pPr algn="ctr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couvent et création de l'espace 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Mam's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 cœur et RAMI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537692" y="305134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Œuvre sur fontaine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94" y="607912"/>
            <a:ext cx="1594487" cy="239173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78934" y="6248401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Aménagement du parc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1"/>
            <a:ext cx="5111510" cy="23603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544733" y="6269107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d'un City stade sur le plateau sportif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08" y="3872228"/>
            <a:ext cx="5169392" cy="23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2527300" y="173615"/>
            <a:ext cx="65362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Travaux investissements 2020-2026</a:t>
            </a:r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7000" y="3379806"/>
            <a:ext cx="1745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de voiries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31191" y="3413206"/>
            <a:ext cx="3404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du parking  des Veloutiers 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76365" y="3329688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matériels</a:t>
            </a:r>
          </a:p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voirie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025" y="6229604"/>
            <a:ext cx="329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Embellissement de la commune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05114" y="6229604"/>
            <a:ext cx="1964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de </a:t>
            </a:r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</a:p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 </a:t>
            </a:r>
            <a:r>
              <a:rPr lang="fr-FR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Chazottier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1" y="603271"/>
            <a:ext cx="2116868" cy="28224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12" y="612197"/>
            <a:ext cx="5011306" cy="28188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96" y="569871"/>
            <a:ext cx="2107452" cy="28099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" y="3855418"/>
            <a:ext cx="3129171" cy="23468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26" y="3865761"/>
            <a:ext cx="2308370" cy="233653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013268" y="620813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Rénovation de la chapelle </a:t>
            </a:r>
          </a:p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Roch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94" y="3881643"/>
            <a:ext cx="3059236" cy="2294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15" y="3881643"/>
            <a:ext cx="3074500" cy="229442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073571" y="6229603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Fresque de l’ancienne poste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0866" y="486834"/>
            <a:ext cx="55995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>
                <a:solidFill>
                  <a:srgbClr val="002060"/>
                </a:solidFill>
                <a:latin typeface="Arial" panose="020B0604020202020204" pitchFamily="34" charset="0"/>
              </a:rPr>
              <a:t>Travaux investissements 2020-2026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6732" y="3685852"/>
            <a:ext cx="540096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</a:t>
            </a:r>
            <a:r>
              <a:rPr lang="fr-FR" b="1" dirty="0" smtClean="0"/>
              <a:t>ntretiens </a:t>
            </a:r>
            <a:r>
              <a:rPr lang="fr-FR" b="1" dirty="0"/>
              <a:t>des </a:t>
            </a:r>
            <a:r>
              <a:rPr lang="fr-FR" b="1" dirty="0" smtClean="0"/>
              <a:t>bâtiments publics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Travaux micro-crèche</a:t>
            </a:r>
          </a:p>
          <a:p>
            <a:pPr marL="285750" indent="-285750">
              <a:buFontTx/>
              <a:buChar char="-"/>
            </a:pPr>
            <a:r>
              <a:rPr lang="fr-FR" dirty="0"/>
              <a:t>R</a:t>
            </a:r>
            <a:r>
              <a:rPr lang="fr-FR" dirty="0" smtClean="0"/>
              <a:t>emise </a:t>
            </a:r>
            <a:r>
              <a:rPr lang="fr-FR" dirty="0"/>
              <a:t>en état de l'ancien local </a:t>
            </a:r>
            <a:r>
              <a:rPr lang="fr-FR" dirty="0" smtClean="0"/>
              <a:t>cantonnier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Volets </a:t>
            </a:r>
            <a:r>
              <a:rPr lang="fr-FR" dirty="0"/>
              <a:t>roulants </a:t>
            </a:r>
            <a:r>
              <a:rPr lang="fr-FR" dirty="0" smtClean="0"/>
              <a:t>velux, </a:t>
            </a:r>
            <a:r>
              <a:rPr lang="fr-FR" dirty="0"/>
              <a:t>alarme, luminaires </a:t>
            </a:r>
            <a:r>
              <a:rPr lang="fr-FR" dirty="0" smtClean="0"/>
              <a:t>LED – école</a:t>
            </a:r>
          </a:p>
          <a:p>
            <a:pPr marL="285750" indent="-285750">
              <a:buFontTx/>
              <a:buChar char="-"/>
            </a:pPr>
            <a:r>
              <a:rPr lang="fr-FR" dirty="0"/>
              <a:t>Volets roulants </a:t>
            </a:r>
            <a:r>
              <a:rPr lang="fr-FR" dirty="0" smtClean="0"/>
              <a:t>salle des </a:t>
            </a:r>
            <a:r>
              <a:rPr lang="fr-FR" dirty="0" err="1" smtClean="0"/>
              <a:t>Alanqués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Matériel </a:t>
            </a:r>
            <a:r>
              <a:rPr lang="fr-FR" dirty="0"/>
              <a:t>informatique pour l'école et la </a:t>
            </a:r>
            <a:r>
              <a:rPr lang="fr-FR" dirty="0" smtClean="0"/>
              <a:t>mairie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Etc…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16732" y="902438"/>
            <a:ext cx="61541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Travaux de voirie </a:t>
            </a:r>
            <a:r>
              <a:rPr lang="fr-FR" dirty="0" smtClean="0"/>
              <a:t>:</a:t>
            </a:r>
          </a:p>
          <a:p>
            <a:r>
              <a:rPr lang="fr-FR" dirty="0"/>
              <a:t>- Fin de l'aménagement centre bourg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Etude </a:t>
            </a:r>
            <a:r>
              <a:rPr lang="fr-FR" dirty="0"/>
              <a:t>et aménagement du parking de la salle des </a:t>
            </a:r>
            <a:r>
              <a:rPr lang="fr-FR" dirty="0" smtClean="0"/>
              <a:t>fêtes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Chemin de </a:t>
            </a:r>
            <a:r>
              <a:rPr lang="fr-FR" dirty="0" err="1" smtClean="0"/>
              <a:t>Puvas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Chemin de </a:t>
            </a:r>
            <a:r>
              <a:rPr lang="fr-FR" dirty="0" err="1" smtClean="0"/>
              <a:t>Tiremanteau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Aménagement de sécurité route de </a:t>
            </a:r>
            <a:r>
              <a:rPr lang="fr-FR" dirty="0" err="1" smtClean="0"/>
              <a:t>Fondrieu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Plateau carrefour Grandes Bruyères – montée des Eglantines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Murs de soutènement du Surgeon et des Oranges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Traversée eau pluviale aux </a:t>
            </a:r>
            <a:r>
              <a:rPr lang="fr-FR" dirty="0" err="1" smtClean="0"/>
              <a:t>Assiers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251986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74088"/>
              </p:ext>
            </p:extLst>
          </p:nvPr>
        </p:nvGraphicFramePr>
        <p:xfrm>
          <a:off x="3535159" y="1290153"/>
          <a:ext cx="5227841" cy="3735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220"/>
                <a:gridCol w="3183621"/>
              </a:tblGrid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4 540,17 €</a:t>
                      </a: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4 550,00 €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31 050,00 €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2023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24 187,00 €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2024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15 497,00 </a:t>
                      </a:r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2025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8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9 770,00 €</a:t>
                      </a:r>
                      <a:endParaRPr lang="fr-FR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533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0" b="1" i="0" u="none" strike="noStrike" baseline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fr-FR" sz="30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0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89 594,17 €</a:t>
                      </a:r>
                      <a:endParaRPr lang="fr-FR" sz="3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606811" y="522154"/>
            <a:ext cx="9821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Montants des subventions aux associations et école 2020-2026</a:t>
            </a:r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2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06811" y="522154"/>
            <a:ext cx="79704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Activités des commissions communales 2020-2026</a:t>
            </a:r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84171"/>
              </p:ext>
            </p:extLst>
          </p:nvPr>
        </p:nvGraphicFramePr>
        <p:xfrm>
          <a:off x="690707" y="1295070"/>
          <a:ext cx="10839694" cy="4199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608"/>
                <a:gridCol w="1085639"/>
                <a:gridCol w="1970853"/>
                <a:gridCol w="943672"/>
                <a:gridCol w="1227608"/>
                <a:gridCol w="1160800"/>
                <a:gridCol w="1085639"/>
                <a:gridCol w="1119044"/>
                <a:gridCol w="1018831"/>
              </a:tblGrid>
              <a:tr h="2756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Bâtiment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communication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voirie-fleurissement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Finances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Agricole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Gestion des salles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culture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Affaires scolaires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Urbanisme PLU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</a:tr>
              <a:tr h="2756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Jean-Yves Bouchut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Christèle Crozier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Valrie Salignat - Michel Joyaux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Christelle Diaz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Jean-Yves Bouchut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Sandrine Bonnier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Christèle Crozier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Christelle Diaz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Olivier Piéchon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15/06/2020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22/06/2020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07/09/202O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13/03/2021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19/04/2021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01/09/2021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12/01/2021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20/11/2020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14/12/2020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27/09/2020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12/09/2020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 smtClean="0">
                          <a:effectLst/>
                        </a:rPr>
                        <a:t>17/02/2022</a:t>
                      </a:r>
                      <a:r>
                        <a:rPr lang="fr-FR" sz="700" u="none" strike="noStrike" dirty="0">
                          <a:effectLst/>
                        </a:rPr>
                        <a:t> 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18/11/2021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02/09/2021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24/02/2022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05/12/2020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13/10/2021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29/07/2021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30/11/2020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15/03/2022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04/11/2021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26/02/2023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27/02/2021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10/10/2022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12/10/2021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16/02/2021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11/07/2022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22/02/2022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19/04/2023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10/03/2021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06/02/2023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31/01/2022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13/10/2021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07/11/2022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04/05/2022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06/05/2023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07/04/2021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01/02/2025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03/03/2022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17/10/2022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02/09/2024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13/02/2024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12/05/2021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17/04/2025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24/05/2022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06/02/2023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24/09/2024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09/06/2021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19/06/2025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27/10/2022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31/07/2023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21/10/2024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25/11/2022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18/11/2025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31/01/2024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10/02/2025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17/05/2024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10/12/2022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28/02/2024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28/01/2023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15/05/2024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29/04/2023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01/06/2024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28/10/2023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24/10/2024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21/09/2024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21/11/2024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29/11/2024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13/03/2025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04/01/2025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24/03/2025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18/02/2025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03/06/2025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03/06/2025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03/06/2025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04/11/2025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16/10/2025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22/11/2025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17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13/11/2025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u="none" strike="noStrike">
                          <a:effectLst/>
                        </a:rPr>
                        <a:t>13/12/2025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  <a:tr h="2463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9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9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6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9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1" marR="4051" marT="405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3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06811" y="522154"/>
            <a:ext cx="66511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Présences au conseil municipal 2020-2026</a:t>
            </a:r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277903"/>
              </p:ext>
            </p:extLst>
          </p:nvPr>
        </p:nvGraphicFramePr>
        <p:xfrm>
          <a:off x="2937855" y="1586233"/>
          <a:ext cx="4228476" cy="4351337"/>
        </p:xfrm>
        <a:graphic>
          <a:graphicData uri="http://schemas.openxmlformats.org/drawingml/2006/table">
            <a:tbl>
              <a:tblPr/>
              <a:tblGrid>
                <a:gridCol w="2119357"/>
                <a:gridCol w="2109119"/>
              </a:tblGrid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 présence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 FROMONT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Anthony CARRA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Christèle CROZIER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Christelle DIAZ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Laurence BRAUD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Jean-Yves BOUCHUT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Michel JOYAUX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Sandrine BONNIER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Valérie SALIGNAT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Mélanie LOOS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Sébastien GUTTON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Hervé STANIS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Olivier PIECHON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Laurent BERTHOLON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Géraldine BERNARD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Geneviève HEYOB 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119" marR="5119" marT="5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10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73674" y="3190789"/>
            <a:ext cx="77556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Merci de votre engagement pour nos concitoyens</a:t>
            </a:r>
          </a:p>
          <a:p>
            <a:endParaRPr lang="fr-FR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753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430</Words>
  <Application>Microsoft Office PowerPoint</Application>
  <PresentationFormat>Grand écran</PresentationFormat>
  <Paragraphs>313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Thème Office</vt:lpstr>
      <vt:lpstr>Présentation PowerPoint</vt:lpstr>
      <vt:lpstr>Travaux investissements 2020-2026</vt:lpstr>
      <vt:lpstr>Travaux investissements 2020-2026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24</cp:revision>
  <dcterms:created xsi:type="dcterms:W3CDTF">2026-02-15T08:49:49Z</dcterms:created>
  <dcterms:modified xsi:type="dcterms:W3CDTF">2026-02-23T14:42:58Z</dcterms:modified>
</cp:coreProperties>
</file>